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s>
</file>

<file path=ppt/media/>
</file>

<file path=ppt/media/image-1-1.png>
</file>

<file path=ppt/media/image-1-2.png>
</file>

<file path=ppt/media/image-2-1.png>
</file>

<file path=ppt/media/image-2-2.png>
</file>

<file path=ppt/media/image-3-1.png>
</file>

<file path=ppt/media/image-3-2.png>
</file>

<file path=ppt/media/image-4-1.png>
</file>

<file path=ppt/media/image-4-2.png>
</file>

<file path=ppt/media/image-4-3.png>
</file>

<file path=ppt/media/image-4-4.png>
</file>

<file path=ppt/media/image-5-1.png>
</file>

<file path=ppt/media/image-5-2.png>
</file>

<file path=ppt/media/image-6-1.png>
</file>

<file path=ppt/media/image-6-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6" Type="http://schemas.openxmlformats.org/officeDocument/2006/relationships/slideLayout" Target="../slideLayouts/slideLayout1.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6319599" y="1987510"/>
            <a:ext cx="7477601" cy="2499598"/>
          </a:xfrm>
          <a:prstGeom prst="rect">
            <a:avLst/>
          </a:prstGeom>
          <a:noFill/>
          <a:ln/>
        </p:spPr>
        <p:txBody>
          <a:bodyPr wrap="square" rtlCol="0" anchor="t"/>
          <a:lstStyle/>
          <a:p>
            <a:pPr indent="0" marL="0">
              <a:lnSpc>
                <a:spcPts val="6561"/>
              </a:lnSpc>
              <a:buNone/>
            </a:pPr>
            <a:r>
              <a:rPr lang="en-US" sz="5249" b="1" dirty="0">
                <a:solidFill>
                  <a:srgbClr val="FF726D"/>
                </a:solidFill>
                <a:latin typeface="Inconsolata" pitchFamily="34" charset="0"/>
                <a:ea typeface="Inconsolata" pitchFamily="34" charset="-122"/>
                <a:cs typeface="Inconsolata" pitchFamily="34" charset="-120"/>
              </a:rPr>
              <a:t>JavaScript Workshop: Build Your Web Development Skills</a:t>
            </a:r>
            <a:endParaRPr lang="en-US" sz="5249" dirty="0"/>
          </a:p>
        </p:txBody>
      </p:sp>
      <p:sp>
        <p:nvSpPr>
          <p:cNvPr id="5" name="Text 3"/>
          <p:cNvSpPr/>
          <p:nvPr/>
        </p:nvSpPr>
        <p:spPr>
          <a:xfrm>
            <a:off x="6319599" y="4820364"/>
            <a:ext cx="7477601" cy="1421606"/>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Welcome to the JavaScript workshop! In this presentation, we will introduce the core concepts of JavaScript and provide practical examples to equip you with foundational knowledge and skills for web development.</a:t>
            </a:r>
            <a:endParaRPr lang="en-US" sz="1750" dirty="0"/>
          </a:p>
        </p:txBody>
      </p:sp>
      <p:pic>
        <p:nvPicPr>
          <p:cNvPr id="6"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a:ln/>
        </p:spPr>
      </p:sp>
      <p:sp>
        <p:nvSpPr>
          <p:cNvPr id="6" name="Text 3"/>
          <p:cNvSpPr/>
          <p:nvPr/>
        </p:nvSpPr>
        <p:spPr>
          <a:xfrm>
            <a:off x="2037993" y="2484596"/>
            <a:ext cx="4443889" cy="694373"/>
          </a:xfrm>
          <a:prstGeom prst="rect">
            <a:avLst/>
          </a:prstGeom>
          <a:noFill/>
          <a:ln/>
        </p:spPr>
        <p:txBody>
          <a:bodyPr wrap="non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Introduction</a:t>
            </a:r>
            <a:endParaRPr lang="en-US" sz="4374" dirty="0"/>
          </a:p>
        </p:txBody>
      </p:sp>
      <p:sp>
        <p:nvSpPr>
          <p:cNvPr id="7" name="Shape 4"/>
          <p:cNvSpPr/>
          <p:nvPr/>
        </p:nvSpPr>
        <p:spPr>
          <a:xfrm>
            <a:off x="2037993" y="3685818"/>
            <a:ext cx="499943" cy="499943"/>
          </a:xfrm>
          <a:prstGeom prst="roundRect">
            <a:avLst>
              <a:gd name="adj" fmla="val 13333"/>
            </a:avLst>
          </a:prstGeom>
          <a:solidFill>
            <a:srgbClr val="312140"/>
          </a:solidFill>
          <a:ln/>
        </p:spPr>
      </p:sp>
      <p:sp>
        <p:nvSpPr>
          <p:cNvPr id="8" name="Text 5"/>
          <p:cNvSpPr/>
          <p:nvPr/>
        </p:nvSpPr>
        <p:spPr>
          <a:xfrm>
            <a:off x="2204085" y="3727490"/>
            <a:ext cx="167640" cy="416481"/>
          </a:xfrm>
          <a:prstGeom prst="rect">
            <a:avLst/>
          </a:prstGeom>
          <a:noFill/>
          <a:ln/>
        </p:spPr>
        <p:txBody>
          <a:bodyPr wrap="none" rtlCol="0" anchor="t"/>
          <a:lstStyle/>
          <a:p>
            <a:pPr algn="ct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9" name="Text 6"/>
          <p:cNvSpPr/>
          <p:nvPr/>
        </p:nvSpPr>
        <p:spPr>
          <a:xfrm>
            <a:off x="2760107" y="3762137"/>
            <a:ext cx="4389120" cy="347186"/>
          </a:xfrm>
          <a:prstGeom prst="rect">
            <a:avLst/>
          </a:prstGeom>
          <a:noFill/>
          <a:ln/>
        </p:spPr>
        <p:txBody>
          <a:bodyPr wrap="none" rtlCol="0" anchor="t"/>
          <a:lstStyle/>
          <a:p>
            <a:pPr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Workshop Objectives and Overview</a:t>
            </a:r>
            <a:endParaRPr lang="en-US" sz="2187" dirty="0"/>
          </a:p>
        </p:txBody>
      </p:sp>
      <p:sp>
        <p:nvSpPr>
          <p:cNvPr id="10" name="Text 7"/>
          <p:cNvSpPr/>
          <p:nvPr/>
        </p:nvSpPr>
        <p:spPr>
          <a:xfrm>
            <a:off x="2760107" y="4331494"/>
            <a:ext cx="4444008" cy="710803"/>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Learn the basics of JavaScript and how it's used in web development.</a:t>
            </a:r>
            <a:endParaRPr lang="en-US" sz="1750" dirty="0"/>
          </a:p>
        </p:txBody>
      </p:sp>
      <p:sp>
        <p:nvSpPr>
          <p:cNvPr id="11" name="Shape 8"/>
          <p:cNvSpPr/>
          <p:nvPr/>
        </p:nvSpPr>
        <p:spPr>
          <a:xfrm>
            <a:off x="7426285" y="3685818"/>
            <a:ext cx="499943" cy="499943"/>
          </a:xfrm>
          <a:prstGeom prst="roundRect">
            <a:avLst>
              <a:gd name="adj" fmla="val 13333"/>
            </a:avLst>
          </a:prstGeom>
          <a:solidFill>
            <a:srgbClr val="312140"/>
          </a:solidFill>
          <a:ln/>
        </p:spPr>
      </p:sp>
      <p:sp>
        <p:nvSpPr>
          <p:cNvPr id="12" name="Text 9"/>
          <p:cNvSpPr/>
          <p:nvPr/>
        </p:nvSpPr>
        <p:spPr>
          <a:xfrm>
            <a:off x="7592378" y="3727490"/>
            <a:ext cx="167640" cy="416481"/>
          </a:xfrm>
          <a:prstGeom prst="rect">
            <a:avLst/>
          </a:prstGeom>
          <a:noFill/>
          <a:ln/>
        </p:spPr>
        <p:txBody>
          <a:bodyPr wrap="none" rtlCol="0" anchor="t"/>
          <a:lstStyle/>
          <a:p>
            <a:pPr algn="ct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3" name="Text 10"/>
          <p:cNvSpPr/>
          <p:nvPr/>
        </p:nvSpPr>
        <p:spPr>
          <a:xfrm>
            <a:off x="8148399" y="3762137"/>
            <a:ext cx="4444008" cy="694373"/>
          </a:xfrm>
          <a:prstGeom prst="rect">
            <a:avLst/>
          </a:prstGeom>
          <a:noFill/>
          <a:ln/>
        </p:spPr>
        <p:txBody>
          <a:bodyPr wrap="square" rtlCol="0" anchor="t"/>
          <a:lstStyle/>
          <a:p>
            <a:pPr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Importance of JavaScript in Web Development</a:t>
            </a:r>
            <a:endParaRPr lang="en-US" sz="2187" dirty="0"/>
          </a:p>
        </p:txBody>
      </p:sp>
      <p:sp>
        <p:nvSpPr>
          <p:cNvPr id="14" name="Text 11"/>
          <p:cNvSpPr/>
          <p:nvPr/>
        </p:nvSpPr>
        <p:spPr>
          <a:xfrm>
            <a:off x="8148399" y="4678680"/>
            <a:ext cx="4444008" cy="1066205"/>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Understand why JavaScript is a critical component in modern websites and web applications.</a:t>
            </a:r>
            <a:endParaRPr lang="en-US" sz="1750"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33199" y="712589"/>
            <a:ext cx="7612380" cy="694373"/>
          </a:xfrm>
          <a:prstGeom prst="rect">
            <a:avLst/>
          </a:prstGeom>
          <a:noFill/>
          <a:ln/>
        </p:spPr>
        <p:txBody>
          <a:bodyPr wrap="non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Core Concepts of JavaScript</a:t>
            </a:r>
            <a:endParaRPr lang="en-US" sz="4374" dirty="0"/>
          </a:p>
        </p:txBody>
      </p:sp>
      <p:sp>
        <p:nvSpPr>
          <p:cNvPr id="5" name="Shape 3"/>
          <p:cNvSpPr/>
          <p:nvPr/>
        </p:nvSpPr>
        <p:spPr>
          <a:xfrm>
            <a:off x="1152644" y="1740218"/>
            <a:ext cx="27742" cy="5776793"/>
          </a:xfrm>
          <a:prstGeom prst="rect">
            <a:avLst/>
          </a:prstGeom>
          <a:solidFill>
            <a:srgbClr val="FF6680"/>
          </a:solidFill>
          <a:ln/>
        </p:spPr>
      </p:sp>
      <p:sp>
        <p:nvSpPr>
          <p:cNvPr id="6" name="Shape 4"/>
          <p:cNvSpPr/>
          <p:nvPr/>
        </p:nvSpPr>
        <p:spPr>
          <a:xfrm>
            <a:off x="1416427" y="2149852"/>
            <a:ext cx="777597" cy="27742"/>
          </a:xfrm>
          <a:prstGeom prst="rect">
            <a:avLst/>
          </a:prstGeom>
          <a:solidFill>
            <a:srgbClr val="FF6680"/>
          </a:solidFill>
          <a:ln/>
        </p:spPr>
      </p:sp>
      <p:sp>
        <p:nvSpPr>
          <p:cNvPr id="7" name="Shape 5"/>
          <p:cNvSpPr/>
          <p:nvPr/>
        </p:nvSpPr>
        <p:spPr>
          <a:xfrm>
            <a:off x="916484" y="1913811"/>
            <a:ext cx="499943" cy="499943"/>
          </a:xfrm>
          <a:prstGeom prst="roundRect">
            <a:avLst>
              <a:gd name="adj" fmla="val 13333"/>
            </a:avLst>
          </a:prstGeom>
          <a:solidFill>
            <a:srgbClr val="312140"/>
          </a:solidFill>
          <a:ln/>
        </p:spPr>
      </p:sp>
      <p:sp>
        <p:nvSpPr>
          <p:cNvPr id="8" name="Text 6"/>
          <p:cNvSpPr/>
          <p:nvPr/>
        </p:nvSpPr>
        <p:spPr>
          <a:xfrm>
            <a:off x="1082576" y="1955483"/>
            <a:ext cx="167640" cy="416481"/>
          </a:xfrm>
          <a:prstGeom prst="rect">
            <a:avLst/>
          </a:prstGeom>
          <a:noFill/>
          <a:ln/>
        </p:spPr>
        <p:txBody>
          <a:bodyPr wrap="none" rtlCol="0" anchor="t"/>
          <a:lstStyle/>
          <a:p>
            <a:pPr algn="ct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9" name="Text 7"/>
          <p:cNvSpPr/>
          <p:nvPr/>
        </p:nvSpPr>
        <p:spPr>
          <a:xfrm>
            <a:off x="2388513" y="1962388"/>
            <a:ext cx="3291840" cy="347186"/>
          </a:xfrm>
          <a:prstGeom prst="rect">
            <a:avLst/>
          </a:prstGeom>
          <a:noFill/>
          <a:ln/>
        </p:spPr>
        <p:txBody>
          <a:bodyPr wrap="none" rtlCol="0" anchor="t"/>
          <a:lstStyle/>
          <a:p>
            <a:pPr algn="l"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Variables and Data Types</a:t>
            </a:r>
            <a:endParaRPr lang="en-US" sz="2187" dirty="0"/>
          </a:p>
        </p:txBody>
      </p:sp>
      <p:sp>
        <p:nvSpPr>
          <p:cNvPr id="10" name="Text 8"/>
          <p:cNvSpPr/>
          <p:nvPr/>
        </p:nvSpPr>
        <p:spPr>
          <a:xfrm>
            <a:off x="2388513" y="2531745"/>
            <a:ext cx="7751088" cy="710803"/>
          </a:xfrm>
          <a:prstGeom prst="rect">
            <a:avLst/>
          </a:prstGeom>
          <a:noFill/>
          <a:ln/>
        </p:spPr>
        <p:txBody>
          <a:bodyPr wrap="square" rtlCol="0" anchor="t"/>
          <a:lstStyle/>
          <a:p>
            <a:pPr algn="l" indent="0" marL="0">
              <a:lnSpc>
                <a:spcPts val="2799"/>
              </a:lnSpc>
              <a:buNone/>
            </a:pPr>
            <a:r>
              <a:rPr lang="en-US" sz="1750" dirty="0">
                <a:solidFill>
                  <a:srgbClr val="DAD1E6"/>
                </a:solidFill>
                <a:latin typeface="Fira Sans" pitchFamily="34" charset="0"/>
                <a:ea typeface="Fira Sans" pitchFamily="34" charset="-122"/>
                <a:cs typeface="Fira Sans" pitchFamily="34" charset="-120"/>
              </a:rPr>
              <a:t>Learn how to declare, assign, and use variables in JavaScript. Understand the various data types and how to use them effectively.</a:t>
            </a:r>
            <a:endParaRPr lang="en-US" sz="1750" dirty="0"/>
          </a:p>
        </p:txBody>
      </p:sp>
      <p:sp>
        <p:nvSpPr>
          <p:cNvPr id="11" name="Shape 9"/>
          <p:cNvSpPr/>
          <p:nvPr/>
        </p:nvSpPr>
        <p:spPr>
          <a:xfrm>
            <a:off x="1416427" y="4149507"/>
            <a:ext cx="777597" cy="27742"/>
          </a:xfrm>
          <a:prstGeom prst="rect">
            <a:avLst/>
          </a:prstGeom>
          <a:solidFill>
            <a:srgbClr val="FF6680"/>
          </a:solidFill>
          <a:ln/>
        </p:spPr>
      </p:sp>
      <p:sp>
        <p:nvSpPr>
          <p:cNvPr id="12" name="Shape 10"/>
          <p:cNvSpPr/>
          <p:nvPr/>
        </p:nvSpPr>
        <p:spPr>
          <a:xfrm>
            <a:off x="916484" y="3913465"/>
            <a:ext cx="499943" cy="499943"/>
          </a:xfrm>
          <a:prstGeom prst="roundRect">
            <a:avLst>
              <a:gd name="adj" fmla="val 13333"/>
            </a:avLst>
          </a:prstGeom>
          <a:solidFill>
            <a:srgbClr val="312140"/>
          </a:solidFill>
          <a:ln/>
        </p:spPr>
      </p:sp>
      <p:sp>
        <p:nvSpPr>
          <p:cNvPr id="13" name="Text 11"/>
          <p:cNvSpPr/>
          <p:nvPr/>
        </p:nvSpPr>
        <p:spPr>
          <a:xfrm>
            <a:off x="1082576" y="3955137"/>
            <a:ext cx="167640" cy="416481"/>
          </a:xfrm>
          <a:prstGeom prst="rect">
            <a:avLst/>
          </a:prstGeom>
          <a:noFill/>
          <a:ln/>
        </p:spPr>
        <p:txBody>
          <a:bodyPr wrap="none" rtlCol="0" anchor="t"/>
          <a:lstStyle/>
          <a:p>
            <a:pPr algn="ct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4" name="Text 12"/>
          <p:cNvSpPr/>
          <p:nvPr/>
        </p:nvSpPr>
        <p:spPr>
          <a:xfrm>
            <a:off x="2388513" y="3962043"/>
            <a:ext cx="3566160" cy="347186"/>
          </a:xfrm>
          <a:prstGeom prst="rect">
            <a:avLst/>
          </a:prstGeom>
          <a:noFill/>
          <a:ln/>
        </p:spPr>
        <p:txBody>
          <a:bodyPr wrap="none" rtlCol="0" anchor="t"/>
          <a:lstStyle/>
          <a:p>
            <a:pPr algn="l"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Functions and Control Flow</a:t>
            </a:r>
            <a:endParaRPr lang="en-US" sz="2187" dirty="0"/>
          </a:p>
        </p:txBody>
      </p:sp>
      <p:sp>
        <p:nvSpPr>
          <p:cNvPr id="15" name="Text 13"/>
          <p:cNvSpPr/>
          <p:nvPr/>
        </p:nvSpPr>
        <p:spPr>
          <a:xfrm>
            <a:off x="2388513" y="4531400"/>
            <a:ext cx="7751088" cy="710803"/>
          </a:xfrm>
          <a:prstGeom prst="rect">
            <a:avLst/>
          </a:prstGeom>
          <a:noFill/>
          <a:ln/>
        </p:spPr>
        <p:txBody>
          <a:bodyPr wrap="square" rtlCol="0" anchor="t"/>
          <a:lstStyle/>
          <a:p>
            <a:pPr algn="l" indent="0" marL="0">
              <a:lnSpc>
                <a:spcPts val="2799"/>
              </a:lnSpc>
              <a:buNone/>
            </a:pPr>
            <a:r>
              <a:rPr lang="en-US" sz="1750" dirty="0">
                <a:solidFill>
                  <a:srgbClr val="DAD1E6"/>
                </a:solidFill>
                <a:latin typeface="Fira Sans" pitchFamily="34" charset="0"/>
                <a:ea typeface="Fira Sans" pitchFamily="34" charset="-122"/>
                <a:cs typeface="Fira Sans" pitchFamily="34" charset="-120"/>
              </a:rPr>
              <a:t>Understand how functions work and how to use control flow statements like if-else and switch to execute code based on specific conditions.</a:t>
            </a:r>
            <a:endParaRPr lang="en-US" sz="1750" dirty="0"/>
          </a:p>
        </p:txBody>
      </p:sp>
      <p:sp>
        <p:nvSpPr>
          <p:cNvPr id="16" name="Shape 14"/>
          <p:cNvSpPr/>
          <p:nvPr/>
        </p:nvSpPr>
        <p:spPr>
          <a:xfrm>
            <a:off x="1416427" y="6149161"/>
            <a:ext cx="777597" cy="27742"/>
          </a:xfrm>
          <a:prstGeom prst="rect">
            <a:avLst/>
          </a:prstGeom>
          <a:solidFill>
            <a:srgbClr val="FF6680"/>
          </a:solidFill>
          <a:ln/>
        </p:spPr>
      </p:sp>
      <p:sp>
        <p:nvSpPr>
          <p:cNvPr id="17" name="Shape 15"/>
          <p:cNvSpPr/>
          <p:nvPr/>
        </p:nvSpPr>
        <p:spPr>
          <a:xfrm>
            <a:off x="916484" y="5913120"/>
            <a:ext cx="499943" cy="499943"/>
          </a:xfrm>
          <a:prstGeom prst="roundRect">
            <a:avLst>
              <a:gd name="adj" fmla="val 13333"/>
            </a:avLst>
          </a:prstGeom>
          <a:solidFill>
            <a:srgbClr val="312140"/>
          </a:solidFill>
          <a:ln/>
        </p:spPr>
      </p:sp>
      <p:sp>
        <p:nvSpPr>
          <p:cNvPr id="18" name="Text 16"/>
          <p:cNvSpPr/>
          <p:nvPr/>
        </p:nvSpPr>
        <p:spPr>
          <a:xfrm>
            <a:off x="1082576" y="5954792"/>
            <a:ext cx="167640" cy="416481"/>
          </a:xfrm>
          <a:prstGeom prst="rect">
            <a:avLst/>
          </a:prstGeom>
          <a:noFill/>
          <a:ln/>
        </p:spPr>
        <p:txBody>
          <a:bodyPr wrap="none" rtlCol="0" anchor="t"/>
          <a:lstStyle/>
          <a:p>
            <a:pPr algn="ct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19" name="Text 17"/>
          <p:cNvSpPr/>
          <p:nvPr/>
        </p:nvSpPr>
        <p:spPr>
          <a:xfrm>
            <a:off x="2388513" y="5961698"/>
            <a:ext cx="2468880" cy="347186"/>
          </a:xfrm>
          <a:prstGeom prst="rect">
            <a:avLst/>
          </a:prstGeom>
          <a:noFill/>
          <a:ln/>
        </p:spPr>
        <p:txBody>
          <a:bodyPr wrap="none" rtlCol="0" anchor="t"/>
          <a:lstStyle/>
          <a:p>
            <a:pPr algn="l"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Objects and Arrays</a:t>
            </a:r>
            <a:endParaRPr lang="en-US" sz="2187" dirty="0"/>
          </a:p>
        </p:txBody>
      </p:sp>
      <p:sp>
        <p:nvSpPr>
          <p:cNvPr id="20" name="Text 18"/>
          <p:cNvSpPr/>
          <p:nvPr/>
        </p:nvSpPr>
        <p:spPr>
          <a:xfrm>
            <a:off x="2388513" y="6531054"/>
            <a:ext cx="7751088" cy="710803"/>
          </a:xfrm>
          <a:prstGeom prst="rect">
            <a:avLst/>
          </a:prstGeom>
          <a:noFill/>
          <a:ln/>
        </p:spPr>
        <p:txBody>
          <a:bodyPr wrap="square" rtlCol="0" anchor="t"/>
          <a:lstStyle/>
          <a:p>
            <a:pPr algn="l" indent="0" marL="0">
              <a:lnSpc>
                <a:spcPts val="2799"/>
              </a:lnSpc>
              <a:buNone/>
            </a:pPr>
            <a:r>
              <a:rPr lang="en-US" sz="1750" dirty="0">
                <a:solidFill>
                  <a:srgbClr val="DAD1E6"/>
                </a:solidFill>
                <a:latin typeface="Fira Sans" pitchFamily="34" charset="0"/>
                <a:ea typeface="Fira Sans" pitchFamily="34" charset="-122"/>
                <a:cs typeface="Fira Sans" pitchFamily="34" charset="-120"/>
              </a:rPr>
              <a:t>Explore how to use objects and arrays in JavaScript as powerful tools to store and manage data.</a:t>
            </a:r>
            <a:endParaRPr lang="en-US" sz="1750" dirty="0"/>
          </a:p>
        </p:txBody>
      </p:sp>
      <p:pic>
        <p:nvPicPr>
          <p:cNvPr id="21" name="Image 0" descr="preencoded.png">    </p:cNvPr>
          <p:cNvPicPr>
            <a:picLocks noChangeAspect="1"/>
          </p:cNvPicPr>
          <p:nvPr/>
        </p:nvPicPr>
        <p:blipFill>
          <a:blip r:embed="rId1"/>
          <a:stretch>
            <a:fillRect/>
          </a:stretch>
        </p:blipFill>
        <p:spPr>
          <a:xfrm>
            <a:off x="10972800" y="0"/>
            <a:ext cx="3657600" cy="8229600"/>
          </a:xfrm>
          <a:prstGeom prst="rect">
            <a:avLst/>
          </a:prstGeom>
        </p:spPr>
      </p:pic>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863679"/>
            <a:ext cx="5074920" cy="694373"/>
          </a:xfrm>
          <a:prstGeom prst="rect">
            <a:avLst/>
          </a:prstGeom>
          <a:noFill/>
          <a:ln/>
        </p:spPr>
        <p:txBody>
          <a:bodyPr wrap="non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Practical Examples</a:t>
            </a:r>
            <a:endParaRPr lang="en-US" sz="4374" dirty="0"/>
          </a:p>
        </p:txBody>
      </p:sp>
      <p:pic>
        <p:nvPicPr>
          <p:cNvPr id="5" name="Image 0" descr="preencoded.png">    </p:cNvPr>
          <p:cNvPicPr>
            <a:picLocks noChangeAspect="1"/>
          </p:cNvPicPr>
          <p:nvPr/>
        </p:nvPicPr>
        <p:blipFill>
          <a:blip r:embed="rId1"/>
          <a:stretch>
            <a:fillRect/>
          </a:stretch>
        </p:blipFill>
        <p:spPr>
          <a:xfrm>
            <a:off x="2037993" y="2002393"/>
            <a:ext cx="3295888" cy="2036921"/>
          </a:xfrm>
          <a:prstGeom prst="rect">
            <a:avLst/>
          </a:prstGeom>
        </p:spPr>
      </p:pic>
      <p:sp>
        <p:nvSpPr>
          <p:cNvPr id="6" name="Text 3"/>
          <p:cNvSpPr/>
          <p:nvPr/>
        </p:nvSpPr>
        <p:spPr>
          <a:xfrm>
            <a:off x="2037993" y="4316968"/>
            <a:ext cx="3295888" cy="694373"/>
          </a:xfrm>
          <a:prstGeom prst="rect">
            <a:avLst/>
          </a:prstGeom>
          <a:noFill/>
          <a:ln/>
        </p:spPr>
        <p:txBody>
          <a:bodyPr wrap="square" rtlCol="0" anchor="t"/>
          <a:lstStyle/>
          <a:p>
            <a:pPr algn="l"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DOM Manipulation and Event Handling</a:t>
            </a:r>
            <a:endParaRPr lang="en-US" sz="2187" dirty="0"/>
          </a:p>
        </p:txBody>
      </p:sp>
      <p:sp>
        <p:nvSpPr>
          <p:cNvPr id="7" name="Text 4"/>
          <p:cNvSpPr/>
          <p:nvPr/>
        </p:nvSpPr>
        <p:spPr>
          <a:xfrm>
            <a:off x="2037993" y="5233511"/>
            <a:ext cx="3295888" cy="2132409"/>
          </a:xfrm>
          <a:prstGeom prst="rect">
            <a:avLst/>
          </a:prstGeom>
          <a:noFill/>
          <a:ln/>
        </p:spPr>
        <p:txBody>
          <a:bodyPr wrap="square" rtlCol="0" anchor="t"/>
          <a:lstStyle/>
          <a:p>
            <a:pPr algn="l" indent="0" marL="0">
              <a:lnSpc>
                <a:spcPts val="2799"/>
              </a:lnSpc>
              <a:buNone/>
            </a:pPr>
            <a:r>
              <a:rPr lang="en-US" sz="1750" dirty="0">
                <a:solidFill>
                  <a:srgbClr val="DAD1E6"/>
                </a:solidFill>
                <a:latin typeface="Fira Sans" pitchFamily="34" charset="0"/>
                <a:ea typeface="Fira Sans" pitchFamily="34" charset="-122"/>
                <a:cs typeface="Fira Sans" pitchFamily="34" charset="-120"/>
              </a:rPr>
              <a:t>Learn how to use JavaScript to create interaction and dynamic content with the document object model (DOM) and handle user events like clicks and inputs.</a:t>
            </a:r>
            <a:endParaRPr lang="en-US" sz="1750" dirty="0"/>
          </a:p>
        </p:txBody>
      </p:sp>
      <p:pic>
        <p:nvPicPr>
          <p:cNvPr id="8" name="Image 1" descr="preencoded.png">    </p:cNvPr>
          <p:cNvPicPr>
            <a:picLocks noChangeAspect="1"/>
          </p:cNvPicPr>
          <p:nvPr/>
        </p:nvPicPr>
        <p:blipFill>
          <a:blip r:embed="rId2"/>
          <a:stretch>
            <a:fillRect/>
          </a:stretch>
        </p:blipFill>
        <p:spPr>
          <a:xfrm>
            <a:off x="5667137" y="2002393"/>
            <a:ext cx="3296007" cy="2037040"/>
          </a:xfrm>
          <a:prstGeom prst="rect">
            <a:avLst/>
          </a:prstGeom>
        </p:spPr>
      </p:pic>
      <p:sp>
        <p:nvSpPr>
          <p:cNvPr id="9" name="Text 5"/>
          <p:cNvSpPr/>
          <p:nvPr/>
        </p:nvSpPr>
        <p:spPr>
          <a:xfrm>
            <a:off x="5667137" y="4317087"/>
            <a:ext cx="2221944" cy="347186"/>
          </a:xfrm>
          <a:prstGeom prst="rect">
            <a:avLst/>
          </a:prstGeom>
          <a:noFill/>
          <a:ln/>
        </p:spPr>
        <p:txBody>
          <a:bodyPr wrap="none" rtlCol="0" anchor="t"/>
          <a:lstStyle/>
          <a:p>
            <a:pPr algn="l"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AJAX and JSON</a:t>
            </a:r>
            <a:endParaRPr lang="en-US" sz="2187" dirty="0"/>
          </a:p>
        </p:txBody>
      </p:sp>
      <p:sp>
        <p:nvSpPr>
          <p:cNvPr id="10" name="Text 6"/>
          <p:cNvSpPr/>
          <p:nvPr/>
        </p:nvSpPr>
        <p:spPr>
          <a:xfrm>
            <a:off x="5667137" y="4886444"/>
            <a:ext cx="3296007" cy="1777008"/>
          </a:xfrm>
          <a:prstGeom prst="rect">
            <a:avLst/>
          </a:prstGeom>
          <a:noFill/>
          <a:ln/>
        </p:spPr>
        <p:txBody>
          <a:bodyPr wrap="square" rtlCol="0" anchor="t"/>
          <a:lstStyle/>
          <a:p>
            <a:pPr algn="l" indent="0" marL="0">
              <a:lnSpc>
                <a:spcPts val="2799"/>
              </a:lnSpc>
              <a:buNone/>
            </a:pPr>
            <a:r>
              <a:rPr lang="en-US" sz="1750" dirty="0">
                <a:solidFill>
                  <a:srgbClr val="DAD1E6"/>
                </a:solidFill>
                <a:latin typeface="Fira Sans" pitchFamily="34" charset="0"/>
                <a:ea typeface="Fira Sans" pitchFamily="34" charset="-122"/>
                <a:cs typeface="Fira Sans" pitchFamily="34" charset="-120"/>
              </a:rPr>
              <a:t>Explore how to use AJAX to load data from a server asynchronously and JSON to store and manipulate data as objects.</a:t>
            </a:r>
            <a:endParaRPr lang="en-US" sz="1750" dirty="0"/>
          </a:p>
        </p:txBody>
      </p:sp>
      <p:pic>
        <p:nvPicPr>
          <p:cNvPr id="11" name="Image 2" descr="preencoded.png">    </p:cNvPr>
          <p:cNvPicPr>
            <a:picLocks noChangeAspect="1"/>
          </p:cNvPicPr>
          <p:nvPr/>
        </p:nvPicPr>
        <p:blipFill>
          <a:blip r:embed="rId3"/>
          <a:stretch>
            <a:fillRect/>
          </a:stretch>
        </p:blipFill>
        <p:spPr>
          <a:xfrm>
            <a:off x="9296400" y="2002393"/>
            <a:ext cx="3296007" cy="2037040"/>
          </a:xfrm>
          <a:prstGeom prst="rect">
            <a:avLst/>
          </a:prstGeom>
        </p:spPr>
      </p:pic>
      <p:sp>
        <p:nvSpPr>
          <p:cNvPr id="12" name="Text 7"/>
          <p:cNvSpPr/>
          <p:nvPr/>
        </p:nvSpPr>
        <p:spPr>
          <a:xfrm>
            <a:off x="9296400" y="4317087"/>
            <a:ext cx="3296007" cy="694373"/>
          </a:xfrm>
          <a:prstGeom prst="rect">
            <a:avLst/>
          </a:prstGeom>
          <a:noFill/>
          <a:ln/>
        </p:spPr>
        <p:txBody>
          <a:bodyPr wrap="square" rtlCol="0" anchor="t"/>
          <a:lstStyle/>
          <a:p>
            <a:pPr algn="l"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Error Handling and Debugging</a:t>
            </a:r>
            <a:endParaRPr lang="en-US" sz="2187" dirty="0"/>
          </a:p>
        </p:txBody>
      </p:sp>
      <p:sp>
        <p:nvSpPr>
          <p:cNvPr id="13" name="Text 8"/>
          <p:cNvSpPr/>
          <p:nvPr/>
        </p:nvSpPr>
        <p:spPr>
          <a:xfrm>
            <a:off x="9296400" y="5233630"/>
            <a:ext cx="3296007" cy="1421606"/>
          </a:xfrm>
          <a:prstGeom prst="rect">
            <a:avLst/>
          </a:prstGeom>
          <a:noFill/>
          <a:ln/>
        </p:spPr>
        <p:txBody>
          <a:bodyPr wrap="square" rtlCol="0" anchor="t"/>
          <a:lstStyle/>
          <a:p>
            <a:pPr algn="l" indent="0" marL="0">
              <a:lnSpc>
                <a:spcPts val="2799"/>
              </a:lnSpc>
              <a:buNone/>
            </a:pPr>
            <a:r>
              <a:rPr lang="en-US" sz="1750" dirty="0">
                <a:solidFill>
                  <a:srgbClr val="DAD1E6"/>
                </a:solidFill>
                <a:latin typeface="Fira Sans" pitchFamily="34" charset="0"/>
                <a:ea typeface="Fira Sans" pitchFamily="34" charset="-122"/>
                <a:cs typeface="Fira Sans" pitchFamily="34" charset="-120"/>
              </a:rPr>
              <a:t>Learn how to handle errors and debug your JavaScript code effectively to fix issues and optimize performance.</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a:ln/>
        </p:spPr>
      </p:sp>
      <p:sp>
        <p:nvSpPr>
          <p:cNvPr id="6" name="Text 3"/>
          <p:cNvSpPr/>
          <p:nvPr/>
        </p:nvSpPr>
        <p:spPr>
          <a:xfrm>
            <a:off x="2037993" y="2209681"/>
            <a:ext cx="9304020" cy="694373"/>
          </a:xfrm>
          <a:prstGeom prst="rect">
            <a:avLst/>
          </a:prstGeom>
          <a:noFill/>
          <a:ln/>
        </p:spPr>
        <p:txBody>
          <a:bodyPr wrap="non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Foundational Knowledge and Skills</a:t>
            </a:r>
            <a:endParaRPr lang="en-US" sz="4374" dirty="0"/>
          </a:p>
        </p:txBody>
      </p:sp>
      <p:sp>
        <p:nvSpPr>
          <p:cNvPr id="7" name="Shape 4"/>
          <p:cNvSpPr/>
          <p:nvPr/>
        </p:nvSpPr>
        <p:spPr>
          <a:xfrm>
            <a:off x="2037993" y="3237309"/>
            <a:ext cx="5166122" cy="2782491"/>
          </a:xfrm>
          <a:prstGeom prst="roundRect">
            <a:avLst>
              <a:gd name="adj" fmla="val 2396"/>
            </a:avLst>
          </a:prstGeom>
          <a:solidFill>
            <a:srgbClr val="312140"/>
          </a:solidFill>
          <a:ln/>
        </p:spPr>
      </p:sp>
      <p:sp>
        <p:nvSpPr>
          <p:cNvPr id="8" name="Text 5"/>
          <p:cNvSpPr/>
          <p:nvPr/>
        </p:nvSpPr>
        <p:spPr>
          <a:xfrm>
            <a:off x="2260163" y="3459480"/>
            <a:ext cx="4721781" cy="694373"/>
          </a:xfrm>
          <a:prstGeom prst="rect">
            <a:avLst/>
          </a:prstGeom>
          <a:noFill/>
          <a:ln/>
        </p:spPr>
        <p:txBody>
          <a:bodyPr wrap="square" rtlCol="0" anchor="t"/>
          <a:lstStyle/>
          <a:p>
            <a:pPr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Best Practices for JavaScript Coding</a:t>
            </a:r>
            <a:endParaRPr lang="en-US" sz="2187" dirty="0"/>
          </a:p>
        </p:txBody>
      </p:sp>
      <p:sp>
        <p:nvSpPr>
          <p:cNvPr id="9" name="Text 6"/>
          <p:cNvSpPr/>
          <p:nvPr/>
        </p:nvSpPr>
        <p:spPr>
          <a:xfrm>
            <a:off x="2260163" y="4376023"/>
            <a:ext cx="4721781" cy="1421606"/>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Learn how to write clean, readable, and maintainable code using industry-standard coding practices like naming conventions and code organization.</a:t>
            </a:r>
            <a:endParaRPr lang="en-US" sz="1750" dirty="0"/>
          </a:p>
        </p:txBody>
      </p:sp>
      <p:sp>
        <p:nvSpPr>
          <p:cNvPr id="10" name="Shape 7"/>
          <p:cNvSpPr/>
          <p:nvPr/>
        </p:nvSpPr>
        <p:spPr>
          <a:xfrm>
            <a:off x="7426285" y="3237309"/>
            <a:ext cx="5166122" cy="2782491"/>
          </a:xfrm>
          <a:prstGeom prst="roundRect">
            <a:avLst>
              <a:gd name="adj" fmla="val 2396"/>
            </a:avLst>
          </a:prstGeom>
          <a:solidFill>
            <a:srgbClr val="312140"/>
          </a:solidFill>
          <a:ln/>
        </p:spPr>
      </p:sp>
      <p:sp>
        <p:nvSpPr>
          <p:cNvPr id="11" name="Text 8"/>
          <p:cNvSpPr/>
          <p:nvPr/>
        </p:nvSpPr>
        <p:spPr>
          <a:xfrm>
            <a:off x="7648456" y="3459480"/>
            <a:ext cx="4721781" cy="694373"/>
          </a:xfrm>
          <a:prstGeom prst="rect">
            <a:avLst/>
          </a:prstGeom>
          <a:noFill/>
          <a:ln/>
        </p:spPr>
        <p:txBody>
          <a:bodyPr wrap="square" rtlCol="0" anchor="t"/>
          <a:lstStyle/>
          <a:p>
            <a:pPr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Resources and Tools for Further Learning</a:t>
            </a:r>
            <a:endParaRPr lang="en-US" sz="2187" dirty="0"/>
          </a:p>
        </p:txBody>
      </p:sp>
      <p:sp>
        <p:nvSpPr>
          <p:cNvPr id="12" name="Text 9"/>
          <p:cNvSpPr/>
          <p:nvPr/>
        </p:nvSpPr>
        <p:spPr>
          <a:xfrm>
            <a:off x="7648456" y="4376023"/>
            <a:ext cx="4721781" cy="1421606"/>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Explore online tools and resources to help you continue learning and improving your JavaScript skills, including tutorials, code editors, and communities.</a:t>
            </a:r>
            <a:endParaRPr lang="en-US" sz="1750" dirty="0"/>
          </a:p>
        </p:txBody>
      </p:sp>
      <p:pic>
        <p:nvPicPr>
          <p:cNvPr id="1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4490799" y="712589"/>
            <a:ext cx="4443889" cy="694373"/>
          </a:xfrm>
          <a:prstGeom prst="rect">
            <a:avLst/>
          </a:prstGeom>
          <a:noFill/>
          <a:ln/>
        </p:spPr>
        <p:txBody>
          <a:bodyPr wrap="non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Conclusion</a:t>
            </a:r>
            <a:endParaRPr lang="en-US" sz="4374" dirty="0"/>
          </a:p>
        </p:txBody>
      </p:sp>
      <p:sp>
        <p:nvSpPr>
          <p:cNvPr id="5" name="Shape 3"/>
          <p:cNvSpPr/>
          <p:nvPr/>
        </p:nvSpPr>
        <p:spPr>
          <a:xfrm>
            <a:off x="4810244" y="1740218"/>
            <a:ext cx="27742" cy="5776793"/>
          </a:xfrm>
          <a:prstGeom prst="rect">
            <a:avLst/>
          </a:prstGeom>
          <a:solidFill>
            <a:srgbClr val="FF6680"/>
          </a:solidFill>
          <a:ln/>
        </p:spPr>
      </p:sp>
      <p:sp>
        <p:nvSpPr>
          <p:cNvPr id="6" name="Shape 4"/>
          <p:cNvSpPr/>
          <p:nvPr/>
        </p:nvSpPr>
        <p:spPr>
          <a:xfrm>
            <a:off x="5074027" y="2149852"/>
            <a:ext cx="777597" cy="27742"/>
          </a:xfrm>
          <a:prstGeom prst="rect">
            <a:avLst/>
          </a:prstGeom>
          <a:solidFill>
            <a:srgbClr val="FF6680"/>
          </a:solidFill>
          <a:ln/>
        </p:spPr>
      </p:sp>
      <p:sp>
        <p:nvSpPr>
          <p:cNvPr id="7" name="Shape 5"/>
          <p:cNvSpPr/>
          <p:nvPr/>
        </p:nvSpPr>
        <p:spPr>
          <a:xfrm>
            <a:off x="4574084" y="1913811"/>
            <a:ext cx="499943" cy="499943"/>
          </a:xfrm>
          <a:prstGeom prst="roundRect">
            <a:avLst>
              <a:gd name="adj" fmla="val 13333"/>
            </a:avLst>
          </a:prstGeom>
          <a:solidFill>
            <a:srgbClr val="312140"/>
          </a:solidFill>
          <a:ln/>
        </p:spPr>
      </p:sp>
      <p:sp>
        <p:nvSpPr>
          <p:cNvPr id="8" name="Text 6"/>
          <p:cNvSpPr/>
          <p:nvPr/>
        </p:nvSpPr>
        <p:spPr>
          <a:xfrm>
            <a:off x="4740176" y="1955483"/>
            <a:ext cx="167640" cy="416481"/>
          </a:xfrm>
          <a:prstGeom prst="rect">
            <a:avLst/>
          </a:prstGeom>
          <a:noFill/>
          <a:ln/>
        </p:spPr>
        <p:txBody>
          <a:bodyPr wrap="none" rtlCol="0" anchor="t"/>
          <a:lstStyle/>
          <a:p>
            <a:pPr algn="ct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9" name="Text 7"/>
          <p:cNvSpPr/>
          <p:nvPr/>
        </p:nvSpPr>
        <p:spPr>
          <a:xfrm>
            <a:off x="6046113" y="1962388"/>
            <a:ext cx="2880360" cy="347186"/>
          </a:xfrm>
          <a:prstGeom prst="rect">
            <a:avLst/>
          </a:prstGeom>
          <a:noFill/>
          <a:ln/>
        </p:spPr>
        <p:txBody>
          <a:bodyPr wrap="none" rtlCol="0" anchor="t"/>
          <a:lstStyle/>
          <a:p>
            <a:pPr algn="l"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Recap of Key Concepts</a:t>
            </a:r>
            <a:endParaRPr lang="en-US" sz="2187" dirty="0"/>
          </a:p>
        </p:txBody>
      </p:sp>
      <p:sp>
        <p:nvSpPr>
          <p:cNvPr id="10" name="Text 8"/>
          <p:cNvSpPr/>
          <p:nvPr/>
        </p:nvSpPr>
        <p:spPr>
          <a:xfrm>
            <a:off x="6046113" y="2531745"/>
            <a:ext cx="7751088" cy="710803"/>
          </a:xfrm>
          <a:prstGeom prst="rect">
            <a:avLst/>
          </a:prstGeom>
          <a:noFill/>
          <a:ln/>
        </p:spPr>
        <p:txBody>
          <a:bodyPr wrap="square" rtlCol="0" anchor="t"/>
          <a:lstStyle/>
          <a:p>
            <a:pPr algn="l" indent="0" marL="0">
              <a:lnSpc>
                <a:spcPts val="2799"/>
              </a:lnSpc>
              <a:buNone/>
            </a:pPr>
            <a:r>
              <a:rPr lang="en-US" sz="1750" dirty="0">
                <a:solidFill>
                  <a:srgbClr val="DAD1E6"/>
                </a:solidFill>
                <a:latin typeface="Fira Sans" pitchFamily="34" charset="0"/>
                <a:ea typeface="Fira Sans" pitchFamily="34" charset="-122"/>
                <a:cs typeface="Fira Sans" pitchFamily="34" charset="-120"/>
              </a:rPr>
              <a:t>Summarize the most important concepts covered in the workshop and emphasize their significance in web development.</a:t>
            </a:r>
            <a:endParaRPr lang="en-US" sz="1750" dirty="0"/>
          </a:p>
        </p:txBody>
      </p:sp>
      <p:sp>
        <p:nvSpPr>
          <p:cNvPr id="11" name="Shape 9"/>
          <p:cNvSpPr/>
          <p:nvPr/>
        </p:nvSpPr>
        <p:spPr>
          <a:xfrm>
            <a:off x="5074027" y="4149507"/>
            <a:ext cx="777597" cy="27742"/>
          </a:xfrm>
          <a:prstGeom prst="rect">
            <a:avLst/>
          </a:prstGeom>
          <a:solidFill>
            <a:srgbClr val="FF6680"/>
          </a:solidFill>
          <a:ln/>
        </p:spPr>
      </p:sp>
      <p:sp>
        <p:nvSpPr>
          <p:cNvPr id="12" name="Shape 10"/>
          <p:cNvSpPr/>
          <p:nvPr/>
        </p:nvSpPr>
        <p:spPr>
          <a:xfrm>
            <a:off x="4574084" y="3913465"/>
            <a:ext cx="499943" cy="499943"/>
          </a:xfrm>
          <a:prstGeom prst="roundRect">
            <a:avLst>
              <a:gd name="adj" fmla="val 13333"/>
            </a:avLst>
          </a:prstGeom>
          <a:solidFill>
            <a:srgbClr val="312140"/>
          </a:solidFill>
          <a:ln/>
        </p:spPr>
      </p:sp>
      <p:sp>
        <p:nvSpPr>
          <p:cNvPr id="13" name="Text 11"/>
          <p:cNvSpPr/>
          <p:nvPr/>
        </p:nvSpPr>
        <p:spPr>
          <a:xfrm>
            <a:off x="4740176" y="3955137"/>
            <a:ext cx="167640" cy="416481"/>
          </a:xfrm>
          <a:prstGeom prst="rect">
            <a:avLst/>
          </a:prstGeom>
          <a:noFill/>
          <a:ln/>
        </p:spPr>
        <p:txBody>
          <a:bodyPr wrap="none" rtlCol="0" anchor="t"/>
          <a:lstStyle/>
          <a:p>
            <a:pPr algn="ct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4" name="Text 12"/>
          <p:cNvSpPr/>
          <p:nvPr/>
        </p:nvSpPr>
        <p:spPr>
          <a:xfrm>
            <a:off x="6046113" y="3962043"/>
            <a:ext cx="4389120" cy="347186"/>
          </a:xfrm>
          <a:prstGeom prst="rect">
            <a:avLst/>
          </a:prstGeom>
          <a:noFill/>
          <a:ln/>
        </p:spPr>
        <p:txBody>
          <a:bodyPr wrap="none" rtlCol="0" anchor="t"/>
          <a:lstStyle/>
          <a:p>
            <a:pPr algn="l"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Importance of Continued Practice</a:t>
            </a:r>
            <a:endParaRPr lang="en-US" sz="2187" dirty="0"/>
          </a:p>
        </p:txBody>
      </p:sp>
      <p:sp>
        <p:nvSpPr>
          <p:cNvPr id="15" name="Text 13"/>
          <p:cNvSpPr/>
          <p:nvPr/>
        </p:nvSpPr>
        <p:spPr>
          <a:xfrm>
            <a:off x="6046113" y="4531400"/>
            <a:ext cx="7751088" cy="710803"/>
          </a:xfrm>
          <a:prstGeom prst="rect">
            <a:avLst/>
          </a:prstGeom>
          <a:noFill/>
          <a:ln/>
        </p:spPr>
        <p:txBody>
          <a:bodyPr wrap="square" rtlCol="0" anchor="t"/>
          <a:lstStyle/>
          <a:p>
            <a:pPr algn="l" indent="0" marL="0">
              <a:lnSpc>
                <a:spcPts val="2799"/>
              </a:lnSpc>
              <a:buNone/>
            </a:pPr>
            <a:r>
              <a:rPr lang="en-US" sz="1750" dirty="0">
                <a:solidFill>
                  <a:srgbClr val="DAD1E6"/>
                </a:solidFill>
                <a:latin typeface="Fira Sans" pitchFamily="34" charset="0"/>
                <a:ea typeface="Fira Sans" pitchFamily="34" charset="-122"/>
                <a:cs typeface="Fira Sans" pitchFamily="34" charset="-120"/>
              </a:rPr>
              <a:t>Encourage attendees to continue practicing and expanding their knowledge to become proficient in JavaScript coding.</a:t>
            </a:r>
            <a:endParaRPr lang="en-US" sz="1750" dirty="0"/>
          </a:p>
        </p:txBody>
      </p:sp>
      <p:sp>
        <p:nvSpPr>
          <p:cNvPr id="16" name="Shape 14"/>
          <p:cNvSpPr/>
          <p:nvPr/>
        </p:nvSpPr>
        <p:spPr>
          <a:xfrm>
            <a:off x="5074027" y="6149161"/>
            <a:ext cx="777597" cy="27742"/>
          </a:xfrm>
          <a:prstGeom prst="rect">
            <a:avLst/>
          </a:prstGeom>
          <a:solidFill>
            <a:srgbClr val="FF6680"/>
          </a:solidFill>
          <a:ln/>
        </p:spPr>
      </p:sp>
      <p:sp>
        <p:nvSpPr>
          <p:cNvPr id="17" name="Shape 15"/>
          <p:cNvSpPr/>
          <p:nvPr/>
        </p:nvSpPr>
        <p:spPr>
          <a:xfrm>
            <a:off x="4574084" y="5913120"/>
            <a:ext cx="499943" cy="499943"/>
          </a:xfrm>
          <a:prstGeom prst="roundRect">
            <a:avLst>
              <a:gd name="adj" fmla="val 13333"/>
            </a:avLst>
          </a:prstGeom>
          <a:solidFill>
            <a:srgbClr val="312140"/>
          </a:solidFill>
          <a:ln/>
        </p:spPr>
      </p:sp>
      <p:sp>
        <p:nvSpPr>
          <p:cNvPr id="18" name="Text 16"/>
          <p:cNvSpPr/>
          <p:nvPr/>
        </p:nvSpPr>
        <p:spPr>
          <a:xfrm>
            <a:off x="4740176" y="5954792"/>
            <a:ext cx="167640" cy="416481"/>
          </a:xfrm>
          <a:prstGeom prst="rect">
            <a:avLst/>
          </a:prstGeom>
          <a:noFill/>
          <a:ln/>
        </p:spPr>
        <p:txBody>
          <a:bodyPr wrap="none" rtlCol="0" anchor="t"/>
          <a:lstStyle/>
          <a:p>
            <a:pPr algn="ct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19" name="Text 17"/>
          <p:cNvSpPr/>
          <p:nvPr/>
        </p:nvSpPr>
        <p:spPr>
          <a:xfrm>
            <a:off x="6046113" y="5961698"/>
            <a:ext cx="7406640" cy="347186"/>
          </a:xfrm>
          <a:prstGeom prst="rect">
            <a:avLst/>
          </a:prstGeom>
          <a:noFill/>
          <a:ln/>
        </p:spPr>
        <p:txBody>
          <a:bodyPr wrap="none" rtlCol="0" anchor="t"/>
          <a:lstStyle/>
          <a:p>
            <a:pPr algn="l" indent="0" marL="0">
              <a:lnSpc>
                <a:spcPts val="2734"/>
              </a:lnSpc>
              <a:buNone/>
            </a:pPr>
            <a:r>
              <a:rPr lang="en-US" sz="2187" b="1" dirty="0">
                <a:solidFill>
                  <a:srgbClr val="FF726D"/>
                </a:solidFill>
                <a:latin typeface="Inconsolata" pitchFamily="34" charset="0"/>
                <a:ea typeface="Inconsolata" pitchFamily="34" charset="-122"/>
                <a:cs typeface="Inconsolata" pitchFamily="34" charset="-120"/>
              </a:rPr>
              <a:t>Announcement of Selection for Final Workshop Materials</a:t>
            </a:r>
            <a:endParaRPr lang="en-US" sz="2187" dirty="0"/>
          </a:p>
        </p:txBody>
      </p:sp>
      <p:sp>
        <p:nvSpPr>
          <p:cNvPr id="20" name="Text 18"/>
          <p:cNvSpPr/>
          <p:nvPr/>
        </p:nvSpPr>
        <p:spPr>
          <a:xfrm>
            <a:off x="6046113" y="6531054"/>
            <a:ext cx="7751088" cy="710803"/>
          </a:xfrm>
          <a:prstGeom prst="rect">
            <a:avLst/>
          </a:prstGeom>
          <a:noFill/>
          <a:ln/>
        </p:spPr>
        <p:txBody>
          <a:bodyPr wrap="square" rtlCol="0" anchor="t"/>
          <a:lstStyle/>
          <a:p>
            <a:pPr algn="l" indent="0" marL="0">
              <a:lnSpc>
                <a:spcPts val="2799"/>
              </a:lnSpc>
              <a:buNone/>
            </a:pPr>
            <a:r>
              <a:rPr lang="en-US" sz="1750" dirty="0">
                <a:solidFill>
                  <a:srgbClr val="DAD1E6"/>
                </a:solidFill>
                <a:latin typeface="Fira Sans" pitchFamily="34" charset="0"/>
                <a:ea typeface="Fira Sans" pitchFamily="34" charset="-122"/>
                <a:cs typeface="Fira Sans" pitchFamily="34" charset="-120"/>
              </a:rPr>
              <a:t>Announce the selected presentation to be included in the final workshop materials with attribution.</a:t>
            </a:r>
            <a:endParaRPr lang="en-US" sz="1750" dirty="0"/>
          </a:p>
        </p:txBody>
      </p:sp>
      <p:pic>
        <p:nvPicPr>
          <p:cNvPr id="21" name="Image 0" descr="preencoded.png">    </p:cNvPr>
          <p:cNvPicPr>
            <a:picLocks noChangeAspect="1"/>
          </p:cNvPicPr>
          <p:nvPr/>
        </p:nvPicPr>
        <p:blipFill>
          <a:blip r:embed="rId1"/>
          <a:stretch>
            <a:fillRect/>
          </a:stretch>
        </p:blipFill>
        <p:spPr>
          <a:xfrm>
            <a:off x="0" y="0"/>
            <a:ext cx="3657600" cy="8229600"/>
          </a:xfrm>
          <a:prstGeom prst="rect">
            <a:avLst/>
          </a:prstGeom>
        </p:spPr>
      </p:pic>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2023-10-21T20:14:04Z</dcterms:created>
  <dcterms:modified xsi:type="dcterms:W3CDTF">2023-10-21T20:14:04Z</dcterms:modified>
</cp:coreProperties>
</file>